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28"/>
  </p:notesMasterIdLst>
  <p:sldIdLst>
    <p:sldId id="292" r:id="rId2"/>
    <p:sldId id="293" r:id="rId3"/>
    <p:sldId id="257" r:id="rId4"/>
    <p:sldId id="265" r:id="rId5"/>
    <p:sldId id="266" r:id="rId6"/>
    <p:sldId id="298" r:id="rId7"/>
    <p:sldId id="271" r:id="rId8"/>
    <p:sldId id="277" r:id="rId9"/>
    <p:sldId id="278" r:id="rId10"/>
    <p:sldId id="272" r:id="rId11"/>
    <p:sldId id="288" r:id="rId12"/>
    <p:sldId id="287" r:id="rId13"/>
    <p:sldId id="289" r:id="rId14"/>
    <p:sldId id="274" r:id="rId15"/>
    <p:sldId id="295" r:id="rId16"/>
    <p:sldId id="275" r:id="rId17"/>
    <p:sldId id="267" r:id="rId18"/>
    <p:sldId id="281" r:id="rId19"/>
    <p:sldId id="285" r:id="rId20"/>
    <p:sldId id="279" r:id="rId21"/>
    <p:sldId id="283" r:id="rId22"/>
    <p:sldId id="282" r:id="rId23"/>
    <p:sldId id="296" r:id="rId24"/>
    <p:sldId id="294" r:id="rId25"/>
    <p:sldId id="290" r:id="rId26"/>
    <p:sldId id="29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 Notes" id="{8B995469-BB0B-2D41-B3AD-40FEA49126C5}">
          <p14:sldIdLst/>
        </p14:section>
        <p14:section name="Your Presentation" id="{A8D7B0BD-02B5-F641-8106-1F81A10ED379}">
          <p14:sldIdLst>
            <p14:sldId id="292"/>
            <p14:sldId id="293"/>
            <p14:sldId id="257"/>
            <p14:sldId id="265"/>
            <p14:sldId id="266"/>
            <p14:sldId id="298"/>
            <p14:sldId id="271"/>
            <p14:sldId id="277"/>
            <p14:sldId id="278"/>
            <p14:sldId id="272"/>
            <p14:sldId id="288"/>
            <p14:sldId id="287"/>
            <p14:sldId id="289"/>
            <p14:sldId id="274"/>
            <p14:sldId id="295"/>
            <p14:sldId id="275"/>
            <p14:sldId id="267"/>
            <p14:sldId id="281"/>
            <p14:sldId id="285"/>
            <p14:sldId id="279"/>
            <p14:sldId id="283"/>
            <p14:sldId id="282"/>
            <p14:sldId id="296"/>
            <p14:sldId id="294"/>
            <p14:sldId id="290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rren Frame" initials="WF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4171"/>
  </p:normalViewPr>
  <p:slideViewPr>
    <p:cSldViewPr snapToGrid="0" snapToObjects="1">
      <p:cViewPr varScale="1">
        <p:scale>
          <a:sx n="92" d="100"/>
          <a:sy n="92" d="100"/>
        </p:scale>
        <p:origin x="1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3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0C240-F10C-004B-8E2F-7C0B65BF4780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A5259-23AA-FC4C-8AEB-D5DBB60A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expand,</a:t>
            </a:r>
            <a:r>
              <a:rPr lang="en-US" baseline="0" dirty="0" smtClean="0"/>
              <a:t> refine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1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 graph database is a database that uses graph structures for semantic queries with nodes, edges and properties to represent and store data” -</a:t>
            </a:r>
            <a:r>
              <a:rPr lang="en-US" baseline="0" dirty="0" smtClean="0"/>
              <a:t> </a:t>
            </a:r>
            <a:r>
              <a:rPr lang="en-US" dirty="0" err="1" smtClean="0"/>
              <a:t>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4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 graph database is a database that uses graph structures for semantic queries with nodes, edges and properties to represent and store data” </a:t>
            </a:r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dirty="0" err="1" smtClean="0"/>
              <a:t>wikipedia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Relationships are a first class citizen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need for associative tables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 graph database is a database that uses graph structures for semantic queries with nodes, edges and properties to represent and store data” </a:t>
            </a:r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dirty="0" err="1" smtClean="0"/>
              <a:t>wikipedia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Relationships are a first class citizen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need for associative tables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9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r>
              <a:rPr lang="en-US" baseline="0" dirty="0" smtClean="0"/>
              <a:t> and complexity.  Do you like dealing with these?</a:t>
            </a:r>
          </a:p>
          <a:p>
            <a:endParaRPr lang="en-US" dirty="0" smtClean="0"/>
          </a:p>
          <a:p>
            <a:r>
              <a:rPr lang="en-US" dirty="0" smtClean="0"/>
              <a:t>Associative</a:t>
            </a:r>
            <a:r>
              <a:rPr lang="en-US" baseline="0" dirty="0" smtClean="0"/>
              <a:t> tables</a:t>
            </a:r>
          </a:p>
          <a:p>
            <a:r>
              <a:rPr lang="en-US" baseline="0" dirty="0" smtClean="0"/>
              <a:t>Primary key / Foreign key fun</a:t>
            </a:r>
          </a:p>
          <a:p>
            <a:r>
              <a:rPr lang="en-US" baseline="0" dirty="0" smtClean="0"/>
              <a:t>Normalization, even if only to a reasonable extent</a:t>
            </a:r>
          </a:p>
          <a:p>
            <a:r>
              <a:rPr lang="en-US" baseline="0" dirty="0" smtClean="0"/>
              <a:t>Complex join statements</a:t>
            </a:r>
          </a:p>
          <a:p>
            <a:r>
              <a:rPr lang="en-US" baseline="0" dirty="0" smtClean="0"/>
              <a:t>Relationships as a second class citizen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91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Recursive</a:t>
            </a:r>
            <a:r>
              <a:rPr lang="en-US" baseline="0" dirty="0" smtClean="0"/>
              <a:t> relationships and more many-to-many relationships keep building complexity in your schema and queries</a:t>
            </a:r>
          </a:p>
          <a:p>
            <a:r>
              <a:rPr lang="en-US" baseline="0" dirty="0" smtClean="0"/>
              <a:t>Path finding difficult and far more expensive in a relational database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14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you’re illustrating a service or network, what does it look like?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 @</a:t>
            </a:r>
            <a:r>
              <a:rPr lang="en-US" dirty="0" err="1" smtClean="0"/>
              <a:t>datachick</a:t>
            </a:r>
            <a:r>
              <a:rPr lang="en-US" dirty="0" smtClean="0"/>
              <a:t> said so:</a:t>
            </a:r>
            <a:r>
              <a:rPr lang="en-US" baseline="0" dirty="0" smtClean="0"/>
              <a:t> </a:t>
            </a:r>
            <a:r>
              <a:rPr lang="en-US" dirty="0" smtClean="0"/>
              <a:t>https://neo4j.com/blog/7-ways-data-is-graph/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mr-IN" dirty="0" smtClean="0"/>
              <a:t>…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Open</a:t>
            </a:r>
            <a:r>
              <a:rPr lang="en-US" baseline="0" dirty="0" smtClean="0"/>
              <a:t> source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Runs on Windows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PowerShell (and other) examples abound, community help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Just kidding </a:t>
            </a:r>
            <a:r>
              <a:rPr lang="mr-IN" baseline="0" dirty="0" smtClean="0"/>
              <a:t>–</a:t>
            </a:r>
            <a:r>
              <a:rPr lang="en-US" baseline="0" dirty="0" smtClean="0"/>
              <a:t> because Glenn </a:t>
            </a:r>
            <a:r>
              <a:rPr lang="en-US" baseline="0" dirty="0" err="1" smtClean="0"/>
              <a:t>Sarti</a:t>
            </a:r>
            <a:r>
              <a:rPr lang="en-US" baseline="0" dirty="0" smtClean="0"/>
              <a:t> mentioned it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Time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Examples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Community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Glenn, Rohan,</a:t>
            </a:r>
            <a:r>
              <a:rPr lang="en-US" baseline="0" dirty="0" smtClean="0"/>
              <a:t> Michael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mesirii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GlennSarti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CptJesus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Many others,</a:t>
            </a:r>
          </a:p>
          <a:p>
            <a:r>
              <a:rPr lang="en-US" dirty="0" smtClean="0"/>
              <a:t>TODO:</a:t>
            </a:r>
            <a:r>
              <a:rPr lang="en-US" baseline="0" dirty="0" smtClean="0"/>
              <a:t> brief notes</a:t>
            </a:r>
          </a:p>
          <a:p>
            <a:r>
              <a:rPr lang="en-US" baseline="0" dirty="0" err="1" smtClean="0"/>
              <a:t>ArangoDB</a:t>
            </a:r>
            <a:endParaRPr lang="en-US" baseline="0" dirty="0" smtClean="0"/>
          </a:p>
          <a:p>
            <a:r>
              <a:rPr lang="en-US" baseline="0" dirty="0" smtClean="0"/>
              <a:t>Titan</a:t>
            </a:r>
          </a:p>
          <a:p>
            <a:r>
              <a:rPr lang="en-US" baseline="0" dirty="0" err="1" smtClean="0"/>
              <a:t>OrientDB</a:t>
            </a:r>
            <a:endParaRPr lang="en-US" baseline="0" dirty="0" smtClean="0"/>
          </a:p>
          <a:p>
            <a:r>
              <a:rPr lang="en-US" baseline="0" dirty="0" err="1" smtClean="0"/>
              <a:t>JanusGraph</a:t>
            </a:r>
            <a:endParaRPr lang="en-US" baseline="0" dirty="0" smtClean="0"/>
          </a:p>
          <a:p>
            <a:r>
              <a:rPr lang="en-US" baseline="0" dirty="0" smtClean="0"/>
              <a:t>Azure Cosmos DB</a:t>
            </a:r>
          </a:p>
          <a:p>
            <a:r>
              <a:rPr lang="en-US" baseline="0" dirty="0" smtClean="0"/>
              <a:t>SQL Server 2017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Amazon Neptune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BloodHoundAD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BloodHound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https://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/wiki/Hourglass#/media/File:Wooden_hourglass_3.jpg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6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r>
              <a:rPr lang="en-US" dirty="0" smtClean="0"/>
              <a:t>Huge thanks to Glenn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glennsarti.github.io</a:t>
            </a:r>
            <a:r>
              <a:rPr lang="en-US" dirty="0" smtClean="0"/>
              <a:t>/blog/graph-all-the-</a:t>
            </a:r>
            <a:r>
              <a:rPr lang="en-US" dirty="0" err="1" smtClean="0"/>
              <a:t>powershell</a:t>
            </a:r>
            <a:r>
              <a:rPr lang="en-US" dirty="0" smtClean="0"/>
              <a:t>-things/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glennsarti.github.io</a:t>
            </a:r>
            <a:r>
              <a:rPr lang="en-US" dirty="0" smtClean="0"/>
              <a:t>/blog/neo4j-nano-containers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A5259-23AA-FC4C-8AEB-D5DBB60ABF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3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" y="6214207"/>
            <a:ext cx="1228344" cy="4297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69477" y="1594338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DEMO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969478" y="3141663"/>
            <a:ext cx="8792186" cy="2039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04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708" y="365125"/>
            <a:ext cx="926709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86708" y="1911350"/>
            <a:ext cx="9267092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68812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DESIGN</a:t>
            </a:r>
            <a:r>
              <a:rPr lang="en-US" sz="4400" baseline="0" dirty="0"/>
              <a:t> </a:t>
            </a:r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8540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4093" y="281354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</a:t>
            </a:r>
            <a:r>
              <a:rPr lang="en-US" sz="8000" b="1" baseline="0" dirty="0"/>
              <a:t>K YOU!</a:t>
            </a:r>
            <a:endParaRPr lang="en-US" sz="8000" b="1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4770" y="1373960"/>
            <a:ext cx="87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Please use the event app or </a:t>
            </a:r>
            <a:r>
              <a:rPr lang="en-US" sz="2400" b="0" dirty="0" err="1"/>
              <a:t>Sched.com</a:t>
            </a:r>
            <a:r>
              <a:rPr lang="en-US" sz="2400" b="0" dirty="0"/>
              <a:t> to submit a session rating!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54" y="5487456"/>
            <a:ext cx="46736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3" y="5610993"/>
            <a:ext cx="2052515" cy="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6" y="167159"/>
            <a:ext cx="3855289" cy="36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osPSUG" TargetMode="External"/><Relationship Id="rId4" Type="http://schemas.openxmlformats.org/officeDocument/2006/relationships/hyperlink" Target="http://slack.poshcod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osPSU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mblingCookieMonster/Dots" TargetMode="External"/><Relationship Id="rId3" Type="http://schemas.openxmlformats.org/officeDocument/2006/relationships/hyperlink" Target="http://bit.ly/bospsugmaterial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 PowerShell User Group: February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026698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Questions</a:t>
            </a:r>
            <a:r>
              <a:rPr lang="en-US" dirty="0" smtClean="0"/>
              <a:t>:</a:t>
            </a:r>
          </a:p>
          <a:p>
            <a:r>
              <a:rPr lang="en-US" dirty="0" smtClean="0"/>
              <a:t>Recorded?  We’ll try.  Waiting on summit session</a:t>
            </a:r>
          </a:p>
          <a:p>
            <a:r>
              <a:rPr lang="en-US" dirty="0" smtClean="0"/>
              <a:t>Materials?  Yep!  Waiting on summit session</a:t>
            </a:r>
          </a:p>
          <a:p>
            <a:r>
              <a:rPr lang="en-US" err="1" smtClean="0"/>
              <a:t>Wifi</a:t>
            </a:r>
            <a:r>
              <a:rPr lang="en-US" smtClean="0"/>
              <a:t>: BIIB-Guest / captive portal</a:t>
            </a:r>
            <a:endParaRPr lang="en-US" dirty="0" smtClean="0"/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b="1" dirty="0" smtClean="0"/>
              <a:t>Some handy links</a:t>
            </a:r>
            <a:r>
              <a:rPr lang="en-US" dirty="0" smtClean="0"/>
              <a:t>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github.com/BosPSUG</a:t>
            </a:r>
            <a:r>
              <a:rPr lang="en-US" dirty="0"/>
              <a:t>	</a:t>
            </a:r>
            <a:r>
              <a:rPr lang="en-US" dirty="0" smtClean="0"/>
              <a:t>	Materials </a:t>
            </a:r>
            <a:r>
              <a:rPr lang="en-US" dirty="0"/>
              <a:t>and links </a:t>
            </a:r>
          </a:p>
          <a:p>
            <a:r>
              <a:rPr lang="en-US" dirty="0" smtClean="0">
                <a:hlinkClick r:id="rId3"/>
              </a:rPr>
              <a:t>twitter.com/BosPSUG</a:t>
            </a:r>
            <a:r>
              <a:rPr lang="en-US" dirty="0" smtClean="0"/>
              <a:t>		What’s </a:t>
            </a:r>
            <a:r>
              <a:rPr lang="en-US" dirty="0"/>
              <a:t>coming up, DMs from anyone</a:t>
            </a:r>
          </a:p>
          <a:p>
            <a:r>
              <a:rPr lang="en-US" dirty="0" smtClean="0">
                <a:hlinkClick r:id="rId4"/>
              </a:rPr>
              <a:t>Slack.PoshCode.org</a:t>
            </a:r>
            <a:r>
              <a:rPr lang="en-US" dirty="0" smtClean="0"/>
              <a:t> (Invite)	PowerShell </a:t>
            </a:r>
            <a:r>
              <a:rPr lang="en-US" dirty="0"/>
              <a:t>chat and #Boston </a:t>
            </a:r>
            <a:r>
              <a:rPr lang="en-US" dirty="0" smtClean="0"/>
              <a:t>channel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Huge thanks to Biogen for sponsoring the venue, SAPIEN Technologies for the food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n</a:t>
            </a:r>
            <a:r>
              <a:rPr lang="en-US" dirty="0" smtClean="0"/>
              <a:t>ot a Relational Database?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023337"/>
            <a:ext cx="87630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4" y="5667513"/>
            <a:ext cx="3573145" cy="831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05" y="5478599"/>
            <a:ext cx="2180590" cy="1209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501" y="5667513"/>
            <a:ext cx="38322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a Graph Database?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960" y="2181496"/>
            <a:ext cx="978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Let’s add some recursive relationships (Service </a:t>
            </a:r>
            <a:r>
              <a:rPr lang="en-US" sz="2400" i="1" dirty="0" err="1" smtClean="0"/>
              <a:t>DependsOn</a:t>
            </a:r>
            <a:r>
              <a:rPr lang="en-US" sz="2400" i="1" dirty="0" smtClean="0"/>
              <a:t> Service)!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4562" y="3374348"/>
            <a:ext cx="9666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These many-to-many relationships would also help! (Group Uses Service)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3960" y="4567200"/>
            <a:ext cx="9666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Tell me everything that’s related in any way to this server, up to three degrees out!</a:t>
            </a:r>
          </a:p>
        </p:txBody>
      </p:sp>
    </p:spTree>
    <p:extLst>
      <p:ext uri="{BB962C8B-B14F-4D97-AF65-F5344CB8AC3E}">
        <p14:creationId xmlns:p14="http://schemas.microsoft.com/office/powerpoint/2010/main" val="4349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Graph Database?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" y="1690688"/>
            <a:ext cx="7213600" cy="503148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754" y="2123052"/>
            <a:ext cx="7393940" cy="335432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1522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Graph Database?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28" y="2512923"/>
            <a:ext cx="3175000" cy="317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243" y="1524613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863" y="565622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113" y="5656220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113" y="4656911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757" y="1569335"/>
            <a:ext cx="448056" cy="90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Neo4j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86" y="2475132"/>
            <a:ext cx="3810000" cy="3101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1526" y="1917838"/>
            <a:ext cx="189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Chocolatey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34103" y="5904411"/>
            <a:ext cx="318733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Docker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8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1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and PowerShell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806" y="229060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211137"/>
            <a:ext cx="3175000" cy="317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194" y="2173037"/>
            <a:ext cx="32512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88" y="2371157"/>
            <a:ext cx="3251200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6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Dots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in </a:t>
            </a:r>
            <a:r>
              <a:rPr lang="en-US" b="1" dirty="0" smtClean="0"/>
              <a:t>source control</a:t>
            </a:r>
          </a:p>
          <a:p>
            <a:r>
              <a:rPr lang="en-US" b="1" dirty="0" smtClean="0"/>
              <a:t>Data sources</a:t>
            </a:r>
          </a:p>
          <a:p>
            <a:pPr lvl="1"/>
            <a:r>
              <a:rPr lang="en-US" b="1" dirty="0" err="1" smtClean="0"/>
              <a:t>Yaml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if Dots is the source of truth</a:t>
            </a:r>
          </a:p>
          <a:p>
            <a:pPr lvl="1"/>
            <a:r>
              <a:rPr lang="en-US" b="1" dirty="0" smtClean="0"/>
              <a:t>Code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if source of truth is external</a:t>
            </a:r>
          </a:p>
          <a:p>
            <a:r>
              <a:rPr lang="en-US" b="1" dirty="0" smtClean="0"/>
              <a:t>Execution</a:t>
            </a:r>
          </a:p>
          <a:p>
            <a:pPr lvl="1"/>
            <a:r>
              <a:rPr lang="en-US" b="1" dirty="0" smtClean="0"/>
              <a:t>Release pipeline</a:t>
            </a:r>
            <a:r>
              <a:rPr lang="en-US" dirty="0" smtClean="0"/>
              <a:t> for </a:t>
            </a:r>
            <a:r>
              <a:rPr lang="en-US" dirty="0" err="1" smtClean="0"/>
              <a:t>yaml</a:t>
            </a:r>
            <a:endParaRPr lang="en-US" dirty="0"/>
          </a:p>
          <a:p>
            <a:pPr lvl="1"/>
            <a:r>
              <a:rPr lang="en-US" b="1" dirty="0" smtClean="0"/>
              <a:t>Scheduled tasks </a:t>
            </a:r>
            <a:r>
              <a:rPr lang="en-US" dirty="0" smtClean="0"/>
              <a:t>or other runners for external source queries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8474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Dots </a:t>
            </a:r>
            <a:r>
              <a:rPr lang="mr-IN" dirty="0" smtClean="0"/>
              <a:t>–</a:t>
            </a:r>
            <a:r>
              <a:rPr lang="en-US" dirty="0" smtClean="0"/>
              <a:t> Source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284" y="2427224"/>
            <a:ext cx="3365500" cy="2717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4" y="2427224"/>
            <a:ext cx="3009900" cy="2374900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>
            <a:off x="3448324" y="3313043"/>
            <a:ext cx="1786285" cy="1590262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744" y="2427224"/>
            <a:ext cx="2794000" cy="2997200"/>
          </a:xfrm>
          <a:prstGeom prst="rect">
            <a:avLst/>
          </a:prstGeom>
        </p:spPr>
      </p:pic>
      <p:cxnSp>
        <p:nvCxnSpPr>
          <p:cNvPr id="55" name="Curved Connector 54"/>
          <p:cNvCxnSpPr/>
          <p:nvPr/>
        </p:nvCxnSpPr>
        <p:spPr>
          <a:xfrm flipV="1">
            <a:off x="6824870" y="3207027"/>
            <a:ext cx="2451652" cy="1789043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00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 PowerShell User Group: </a:t>
            </a:r>
            <a:r>
              <a:rPr lang="en-US" dirty="0" smtClean="0"/>
              <a:t>Coming Up!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5"/>
            <a:ext cx="11946673" cy="4351338"/>
          </a:xfrm>
        </p:spPr>
        <p:txBody>
          <a:bodyPr/>
          <a:lstStyle/>
          <a:p>
            <a:r>
              <a:rPr lang="en-US" dirty="0" smtClean="0"/>
              <a:t>March	Rob </a:t>
            </a:r>
            <a:r>
              <a:rPr lang="en-US" dirty="0" err="1" smtClean="0"/>
              <a:t>Pleau</a:t>
            </a:r>
            <a:r>
              <a:rPr lang="en-US" dirty="0" smtClean="0"/>
              <a:t>		Creating </a:t>
            </a:r>
            <a:r>
              <a:rPr lang="en-US" dirty="0"/>
              <a:t>PowerShell Projects </a:t>
            </a:r>
            <a:r>
              <a:rPr lang="en-US" dirty="0" smtClean="0"/>
              <a:t>&amp; more </a:t>
            </a:r>
            <a:r>
              <a:rPr lang="en-US" dirty="0"/>
              <a:t>with </a:t>
            </a:r>
            <a:r>
              <a:rPr lang="en-US" dirty="0" smtClean="0"/>
              <a:t>Plaster</a:t>
            </a:r>
          </a:p>
          <a:p>
            <a:r>
              <a:rPr lang="en-US" dirty="0" smtClean="0"/>
              <a:t>April	</a:t>
            </a:r>
            <a:r>
              <a:rPr lang="en-US" dirty="0"/>
              <a:t>	</a:t>
            </a:r>
            <a:r>
              <a:rPr lang="en-US" dirty="0" smtClean="0"/>
              <a:t>Various 	  	PowerShell Summit highlights and follow-up</a:t>
            </a:r>
          </a:p>
          <a:p>
            <a:r>
              <a:rPr lang="en-US" dirty="0" smtClean="0"/>
              <a:t>May		Max Trinidad	PowerShell Core 6</a:t>
            </a:r>
          </a:p>
          <a:p>
            <a:endParaRPr lang="en-US" dirty="0"/>
          </a:p>
          <a:p>
            <a:r>
              <a:rPr lang="en-US" dirty="0" smtClean="0"/>
              <a:t>Have an idea for the meetup?  Ping Steve or 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7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Dots: </a:t>
            </a:r>
            <a:r>
              <a:rPr lang="en-US" dirty="0" err="1" smtClean="0"/>
              <a:t>Yaml</a:t>
            </a:r>
            <a:r>
              <a:rPr lang="en-US" dirty="0" smtClean="0"/>
              <a:t>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066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357114"/>
            <a:ext cx="2817495" cy="141414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8200" y="1597705"/>
            <a:ext cx="224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Yaml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877817"/>
            <a:ext cx="3465195" cy="141414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324602" y="1601419"/>
            <a:ext cx="224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Ingestor</a:t>
            </a:r>
            <a:r>
              <a:rPr lang="en-US" dirty="0" smtClean="0"/>
              <a:t> Scripts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88" y="2073595"/>
            <a:ext cx="3422015" cy="114427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2" y="2072081"/>
            <a:ext cx="4156075" cy="103632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2" y="4540877"/>
            <a:ext cx="3251200" cy="99060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6324601" y="4117065"/>
            <a:ext cx="224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Dots!</a:t>
            </a:r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Dots: Code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766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38200" y="1834066"/>
            <a:ext cx="224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Ingestor</a:t>
            </a:r>
            <a:r>
              <a:rPr lang="en-US" dirty="0" smtClean="0"/>
              <a:t> Scripts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8340499" y="3544875"/>
            <a:ext cx="224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42476"/>
            <a:ext cx="7027545" cy="30873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499" y="2346776"/>
            <a:ext cx="762000" cy="762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235996" y="1834066"/>
            <a:ext cx="224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Runners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0310" y="3609046"/>
            <a:ext cx="2794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61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Dots: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56" y="4311093"/>
            <a:ext cx="1419857" cy="1419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5485" y="2353893"/>
            <a:ext cx="1038200" cy="1078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3938" y="2357216"/>
            <a:ext cx="1047833" cy="1075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9258" y="2353893"/>
            <a:ext cx="1035807" cy="1083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6064" y="2347708"/>
            <a:ext cx="1057275" cy="1085098"/>
          </a:xfrm>
          <a:prstGeom prst="rect">
            <a:avLst/>
          </a:prstGeom>
        </p:spPr>
      </p:pic>
      <p:pic>
        <p:nvPicPr>
          <p:cNvPr id="9" name="Picture 2" descr="https://lh4.googleusercontent.com/pYTwzxB8CsWrDFWLUdojMIhdFeEfFimL8uGQ5otNMONaaOPqOFUi6P6EKJHyEKpZNALt1A_zRYEudNq9hsi6fN-WR7dEE-99iO3ndAAEC6tvU7JiLqrgWKpB6yiO7rDvYiV9eJ2Zca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09" y="2999298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lh5.googleusercontent.com/MKmT1aGtd3UBqniknfECb8bsGLGbPwX6qBicFl1zNqKue5v-Ylt_B33ZbKNQMSH1xivsJ2mK7ssS8sRXlq3LjmR65hjGomD9POr61m3J5CDqcVNMDyZjH_s2kA8Db4JvT3O3l0UJJE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292" y="2568975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lh5.googleusercontent.com/0nn9VC1UP3_ulvhwiiUdZZZnUyrtiYgnMFe1zBZrBttIZxQ0Adhkiucz_uhfpvEHm5gYsMid1KUBHPOMJ-3LwdMX6C3W7OZR3CqELCb-1vIKNctXa6LhHk3gyp1V-QY_k-W9IjeAAk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625" y="2999298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lh4.googleusercontent.com/kJHzXO5QgZYcIbBuwPazTkVdzIqNjhhHEEgoZG5SDEeNf6fdlTvUPEqtGvBFVk8ZYb4yQ9Kf365JU2-Nb4ji1D8ACjerS_3dELumjX5emruuGu4BqYvsflH3YYN45060mFTK1SaNmW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368" y="2568975"/>
            <a:ext cx="282893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4.googleusercontent.com/TLCMfiADEVrxMX_e92N4Kgo2-u7enl2vQY9aff0QCaTKGi5xONsBz2NRqFE38xNKhemFdJciRhMSUAplvHm0ROPgmmXPLgeAFC-07-9VcLIo98n7KmQ2w92RpoY5KL3R7zaVpzxnR4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062" y="3015409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s://lh6.googleusercontent.com/yPvNjsnQPPTk7kZ85nwRo9uKI0267ZWkTx735kuN6B8JxAyXieL5i4DXZXmDzyNMQi15recGDFGpZRfCkCYLey2D-RJtQro0feL_W7QuIICJIr0q6ooFomaIZPgdRH9R8ifBUrDJJJ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96" y="2598013"/>
            <a:ext cx="216884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s://lh3.googleusercontent.com/VIwbhS_-mTzyyq3L5o-iQ9fkMRju0s6I37QeLQzSYBb9p4b2RWx9Be80Ep8PionkRIsTK0WBvVEgdfhRqY8en6afhLcxP27vZIU7GS1arQ0-b7cso38a_wttk4fResmd3fSFNgYUPs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463" y="2588505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https://lh6.googleusercontent.com/0xdMFMiyBPTD8KmHnrRcz_VU5upu_olMY_9qHm8Q8ATrRy-YRBucj8e0fGcDkZeUR3oONk5W4AjuvJVSmAaGiJ_rwJxhGKc253uPncHlu3quDb81BytCBREJ5-naxMUCmesH0FQr-Fc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82" y="2602608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https://lh5.googleusercontent.com/oeJoQe3rWfhohdS1i3C0j6FaTyXWZ_NBtXoNq1VOt5FpDVy5BhLtd7zuSXHT4tB7X48fy0DfELc6LQOIP_e4ohGUjKU1g7ygyX36Sc5Z3A6cUx8uOKHq_UZqOIUcYunmit7cWkGb-zc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88" y="2588505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lh5.googleusercontent.com/MKmT1aGtd3UBqniknfECb8bsGLGbPwX6qBicFl1zNqKue5v-Ylt_B33ZbKNQMSH1xivsJ2mK7ssS8sRXlq3LjmR65hjGomD9POr61m3J5CDqcVNMDyZjH_s2kA8Db4JvT3O3l0UJJE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95" y="2598013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s://lh5.googleusercontent.com/0nn9VC1UP3_ulvhwiiUdZZZnUyrtiYgnMFe1zBZrBttIZxQ0Adhkiucz_uhfpvEHm5gYsMid1KUBHPOMJ-3LwdMX6C3W7OZR3CqELCb-1vIKNctXa6LhHk3gyp1V-QY_k-W9IjeAAk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95" y="3009940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s://lh4.googleusercontent.com/TLCMfiADEVrxMX_e92N4Kgo2-u7enl2vQY9aff0QCaTKGi5xONsBz2NRqFE38xNKhemFdJciRhMSUAplvHm0ROPgmmXPLgeAFC-07-9VcLIo98n7KmQ2w92RpoY5KL3R7zaVpzxnR4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88" y="3000432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lh5.googleusercontent.com/0nn9VC1UP3_ulvhwiiUdZZZnUyrtiYgnMFe1zBZrBttIZxQ0Adhkiucz_uhfpvEHm5gYsMid1KUBHPOMJ-3LwdMX6C3W7OZR3CqELCb-1vIKNctXa6LhHk3gyp1V-QY_k-W9IjeAAk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463" y="3010655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97" y="2593895"/>
            <a:ext cx="301752" cy="30175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3915731" y="2759438"/>
            <a:ext cx="579439" cy="32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070795" y="2758236"/>
            <a:ext cx="579439" cy="32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8237601" y="2758236"/>
            <a:ext cx="579439" cy="32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0330" y="2734361"/>
            <a:ext cx="148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Yaml</a:t>
            </a:r>
            <a:r>
              <a:rPr lang="en-US" dirty="0" smtClean="0"/>
              <a:t> sources: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0330" y="4836355"/>
            <a:ext cx="148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12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Dots: Demo!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1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a database</a:t>
            </a:r>
            <a:r>
              <a:rPr lang="mr-IN" dirty="0" smtClean="0"/>
              <a:t>…</a:t>
            </a:r>
            <a:r>
              <a:rPr lang="en-US" dirty="0" smtClean="0"/>
              <a:t> Now what?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26" y="1690688"/>
            <a:ext cx="5263896" cy="56829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168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59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Materials:</a:t>
            </a:r>
          </a:p>
          <a:p>
            <a:pPr lvl="1"/>
            <a:r>
              <a:rPr lang="en-US" dirty="0" smtClean="0"/>
              <a:t>Eventually,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github.com/RamblingCookieMonster/Dots</a:t>
            </a:r>
            <a:endParaRPr lang="en-US" dirty="0" smtClean="0"/>
          </a:p>
          <a:p>
            <a:pPr lvl="1"/>
            <a:r>
              <a:rPr lang="en-US" dirty="0" smtClean="0"/>
              <a:t>Current slides</a:t>
            </a:r>
            <a:r>
              <a:rPr lang="en-US" dirty="0"/>
              <a:t>, </a:t>
            </a:r>
            <a:r>
              <a:rPr lang="en-US" dirty="0" smtClean="0"/>
              <a:t>references (</a:t>
            </a:r>
            <a:r>
              <a:rPr lang="en-US" dirty="0"/>
              <a:t>tomorrow):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bit.ly/bospsugmaterials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811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</a:t>
            </a:r>
            <a:r>
              <a:rPr lang="en-US" dirty="0" smtClean="0"/>
              <a:t>he Dots with PowerShell and Neo4j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Warren Frame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27" y="4293393"/>
            <a:ext cx="2112963" cy="211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Get-Speaker ‘Warren Frame’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055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Role     : sysadmin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Team     : FAS Research Computing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Employer : Harvard University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Twitter  : @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psCookieMonster</a:t>
            </a:r>
            <a:endParaRPr lang="en-US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LinkedIn : /in/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wframe</a:t>
            </a:r>
            <a:endParaRPr lang="en-US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GitHub   :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RamblingCookieMonster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Projects : {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PSSlack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BuildHelpers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, PSDepend,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           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PSDeploy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, Invoke-Parallel, PSNeo4j...}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doing?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211137"/>
            <a:ext cx="3175000" cy="317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194" y="2173037"/>
            <a:ext cx="32512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88" y="2371157"/>
            <a:ext cx="3251200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might not have a CMDB</a:t>
            </a:r>
          </a:p>
          <a:p>
            <a:r>
              <a:rPr lang="en-US" dirty="0" smtClean="0"/>
              <a:t>You might a $$$$ CMDB with no useful data</a:t>
            </a:r>
          </a:p>
          <a:p>
            <a:r>
              <a:rPr lang="en-US" dirty="0" smtClean="0"/>
              <a:t>You might want a more flexible option than a heavy weight CMDB</a:t>
            </a:r>
          </a:p>
          <a:p>
            <a:r>
              <a:rPr lang="en-US" dirty="0" smtClean="0"/>
              <a:t>You might want to take advantage of the benefits of a graph database</a:t>
            </a:r>
          </a:p>
          <a:p>
            <a:r>
              <a:rPr lang="en-US" dirty="0" smtClean="0"/>
              <a:t>Having a data source with a common interface is crazy useful!</a:t>
            </a:r>
          </a:p>
          <a:p>
            <a:endParaRPr lang="en-US" dirty="0"/>
          </a:p>
          <a:p>
            <a:r>
              <a:rPr lang="en-US" dirty="0" smtClean="0"/>
              <a:t>Automation, monitoring and alerting, reporting, etc. can benefit</a:t>
            </a:r>
          </a:p>
        </p:txBody>
      </p:sp>
    </p:spTree>
    <p:extLst>
      <p:ext uri="{BB962C8B-B14F-4D97-AF65-F5344CB8AC3E}">
        <p14:creationId xmlns:p14="http://schemas.microsoft.com/office/powerpoint/2010/main" val="609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Graph Database?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38200" y="1892647"/>
            <a:ext cx="1371600" cy="1371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DC01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413123"/>
            <a:ext cx="4838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:Server</a:t>
            </a:r>
          </a:p>
          <a:p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AIDBHostName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      : DC01</a:t>
            </a:r>
          </a:p>
          <a:p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ADOperatingSystem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 : Windows Server 2016</a:t>
            </a:r>
          </a:p>
        </p:txBody>
      </p:sp>
      <p:sp>
        <p:nvSpPr>
          <p:cNvPr id="6" name="Oval 5"/>
          <p:cNvSpPr/>
          <p:nvPr/>
        </p:nvSpPr>
        <p:spPr>
          <a:xfrm>
            <a:off x="7651750" y="4412364"/>
            <a:ext cx="1371600" cy="1371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Active Directory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651750" y="5922216"/>
            <a:ext cx="4254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:Service</a:t>
            </a:r>
          </a:p>
          <a:p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Name        : Active Directory</a:t>
            </a:r>
          </a:p>
          <a:p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Description : Identity and related services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8875" y="4970501"/>
            <a:ext cx="2514600" cy="92333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Nodes</a:t>
            </a:r>
            <a:r>
              <a:rPr lang="en-US" dirty="0" smtClean="0"/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have a label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have properties</a:t>
            </a:r>
          </a:p>
        </p:txBody>
      </p:sp>
      <p:sp>
        <p:nvSpPr>
          <p:cNvPr id="17" name="Right Arrow 16"/>
          <p:cNvSpPr/>
          <p:nvPr/>
        </p:nvSpPr>
        <p:spPr>
          <a:xfrm rot="16200000">
            <a:off x="1067386" y="4356742"/>
            <a:ext cx="530225" cy="347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805741" y="4924541"/>
            <a:ext cx="2935867" cy="347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Graph Database?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38200" y="1892647"/>
            <a:ext cx="1371600" cy="1371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DC01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7651750" y="4412364"/>
            <a:ext cx="1371600" cy="1371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Active Directory</a:t>
            </a:r>
            <a:endParaRPr lang="en-US" sz="1600" dirty="0"/>
          </a:p>
        </p:txBody>
      </p:sp>
      <p:cxnSp>
        <p:nvCxnSpPr>
          <p:cNvPr id="8" name="Curved Connector 7"/>
          <p:cNvCxnSpPr>
            <a:stCxn id="4" idx="6"/>
            <a:endCxn id="6" idx="0"/>
          </p:cNvCxnSpPr>
          <p:nvPr/>
        </p:nvCxnSpPr>
        <p:spPr>
          <a:xfrm>
            <a:off x="2209800" y="2578447"/>
            <a:ext cx="6127750" cy="1833917"/>
          </a:xfrm>
          <a:prstGeom prst="curvedConnector2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8200" y="2239893"/>
            <a:ext cx="4838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:</a:t>
            </a:r>
            <a:r>
              <a:rPr lang="en-US" sz="1400" b="1" dirty="0" err="1" smtClean="0">
                <a:latin typeface="Lucida Console" charset="0"/>
                <a:ea typeface="Lucida Console" charset="0"/>
                <a:cs typeface="Lucida Console" charset="0"/>
              </a:rPr>
              <a:t>IsPartOf</a:t>
            </a:r>
            <a:endParaRPr lang="en-US" sz="14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LoadBalanced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    : True</a:t>
            </a:r>
          </a:p>
          <a:p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HighAvailablity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 : True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1700" y="1534403"/>
            <a:ext cx="2514600" cy="120032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Relationships</a:t>
            </a:r>
            <a:r>
              <a:rPr lang="en-US" dirty="0" smtClean="0"/>
              <a:t>! (Edges)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Has a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Directional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have properties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8660441">
            <a:off x="7847894" y="1872327"/>
            <a:ext cx="530225" cy="347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Graph Database?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38200" y="1892647"/>
            <a:ext cx="1371600" cy="1371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DC01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7651750" y="4412364"/>
            <a:ext cx="1371600" cy="1371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Active Directory</a:t>
            </a:r>
            <a:endParaRPr lang="en-US" sz="1600" dirty="0"/>
          </a:p>
        </p:txBody>
      </p:sp>
      <p:cxnSp>
        <p:nvCxnSpPr>
          <p:cNvPr id="8" name="Curved Connector 7"/>
          <p:cNvCxnSpPr>
            <a:stCxn id="4" idx="6"/>
            <a:endCxn id="6" idx="0"/>
          </p:cNvCxnSpPr>
          <p:nvPr/>
        </p:nvCxnSpPr>
        <p:spPr>
          <a:xfrm>
            <a:off x="2209800" y="2578447"/>
            <a:ext cx="6127750" cy="1833917"/>
          </a:xfrm>
          <a:prstGeom prst="curvedConnector2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8200" y="2239893"/>
            <a:ext cx="4838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:</a:t>
            </a:r>
            <a:r>
              <a:rPr lang="en-US" sz="1400" b="1" dirty="0" err="1" smtClean="0">
                <a:latin typeface="Lucida Console" charset="0"/>
                <a:ea typeface="Lucida Console" charset="0"/>
                <a:cs typeface="Lucida Console" charset="0"/>
              </a:rPr>
              <a:t>IsPartOf</a:t>
            </a:r>
            <a:endParaRPr lang="en-US" sz="14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LoadBalanced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    : True</a:t>
            </a:r>
          </a:p>
          <a:p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HighAvailablity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 : True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3413123"/>
            <a:ext cx="4838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:Server</a:t>
            </a:r>
          </a:p>
          <a:p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AIDBHostName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      : DC01</a:t>
            </a:r>
          </a:p>
          <a:p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ADOperatingSystem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 : Windows Server 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1750" y="5922216"/>
            <a:ext cx="4254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:Service</a:t>
            </a:r>
          </a:p>
          <a:p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Name        : Active Directory</a:t>
            </a:r>
          </a:p>
          <a:p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Description : Identity and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102755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30718</TotalTime>
  <Words>639</Words>
  <Application>Microsoft Macintosh PowerPoint</Application>
  <PresentationFormat>Widescreen</PresentationFormat>
  <Paragraphs>181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Lucida Console</vt:lpstr>
      <vt:lpstr>Mangal</vt:lpstr>
      <vt:lpstr>Office Theme</vt:lpstr>
      <vt:lpstr>Boston PowerShell User Group: February</vt:lpstr>
      <vt:lpstr>Boston PowerShell User Group: Coming Up!</vt:lpstr>
      <vt:lpstr>Connecting the Dots with PowerShell and Neo4j</vt:lpstr>
      <vt:lpstr>Get-Speaker ‘Warren Frame’</vt:lpstr>
      <vt:lpstr>What are we doing?</vt:lpstr>
      <vt:lpstr>Why?</vt:lpstr>
      <vt:lpstr>What’s a Graph Database?</vt:lpstr>
      <vt:lpstr>What’s a Graph Database?</vt:lpstr>
      <vt:lpstr>What’s a Graph Database?</vt:lpstr>
      <vt:lpstr>Why not a Relational Database?</vt:lpstr>
      <vt:lpstr>Why a Graph Database?</vt:lpstr>
      <vt:lpstr>Why a Graph Database?</vt:lpstr>
      <vt:lpstr>Which Graph Database?</vt:lpstr>
      <vt:lpstr>Implement Neo4j</vt:lpstr>
      <vt:lpstr>Questions?</vt:lpstr>
      <vt:lpstr>Neo4j and PowerShell</vt:lpstr>
      <vt:lpstr>Dots</vt:lpstr>
      <vt:lpstr>Dots Recipe</vt:lpstr>
      <vt:lpstr>Dots – Source Control</vt:lpstr>
      <vt:lpstr>Dots: Yaml Data Sources</vt:lpstr>
      <vt:lpstr>Dots: Code Data Sources</vt:lpstr>
      <vt:lpstr>Dots: Execution</vt:lpstr>
      <vt:lpstr>Questions?</vt:lpstr>
      <vt:lpstr>Dots: Demo!</vt:lpstr>
      <vt:lpstr>We have a database… Now what?</vt:lpstr>
      <vt:lpstr>Questions?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Jones</dc:creator>
  <cp:lastModifiedBy>Warren Frame</cp:lastModifiedBy>
  <cp:revision>93</cp:revision>
  <dcterms:created xsi:type="dcterms:W3CDTF">2017-08-03T21:53:21Z</dcterms:created>
  <dcterms:modified xsi:type="dcterms:W3CDTF">2018-03-17T18:59:49Z</dcterms:modified>
</cp:coreProperties>
</file>